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0" algn="ctr">
              <a:buSzTx/>
              <a:buFontTx/>
              <a:buNone/>
              <a:defRPr sz="2400"/>
            </a:lvl2pPr>
            <a:lvl3pPr marL="0" indent="0" algn="ctr">
              <a:buSzTx/>
              <a:buFontTx/>
              <a:buNone/>
              <a:defRPr sz="2400"/>
            </a:lvl3pPr>
            <a:lvl4pPr marL="0" indent="0" algn="ctr">
              <a:buSzTx/>
              <a:buFontTx/>
              <a:buNone/>
              <a:defRPr sz="2400"/>
            </a:lvl4pPr>
            <a:lvl5pPr marL="0" indent="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2" name="Body Level One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9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90" cy="823914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0">
              <a:buSzTx/>
              <a:buFontTx/>
              <a:buNone/>
              <a:defRPr b="1" sz="2400"/>
            </a:lvl2pPr>
            <a:lvl3pPr marL="0" indent="0">
              <a:buSzTx/>
              <a:buFontTx/>
              <a:buNone/>
              <a:defRPr b="1" sz="2400"/>
            </a:lvl3pPr>
            <a:lvl4pPr marL="0" indent="0">
              <a:buSzTx/>
              <a:buFontTx/>
              <a:buNone/>
              <a:defRPr b="1" sz="2400"/>
            </a:lvl4pPr>
            <a:lvl5pPr marL="0" indent="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Shape 49"/>
          <p:cNvSpPr/>
          <p:nvPr>
            <p:ph type="body" sz="quarter" idx="21"/>
          </p:nvPr>
        </p:nvSpPr>
        <p:spPr>
          <a:xfrm>
            <a:off x="6172200" y="1681163"/>
            <a:ext cx="5183188" cy="823914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pic" sz="half" idx="21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0">
              <a:buSzTx/>
              <a:buFontTx/>
              <a:buNone/>
              <a:defRPr sz="1600"/>
            </a:lvl2pPr>
            <a:lvl3pPr marL="0" indent="0">
              <a:buSzTx/>
              <a:buFontTx/>
              <a:buNone/>
              <a:defRPr sz="1600"/>
            </a:lvl3pPr>
            <a:lvl4pPr marL="0" indent="0">
              <a:buSzTx/>
              <a:buFontTx/>
              <a:buNone/>
              <a:defRPr sz="1600"/>
            </a:lvl4pPr>
            <a:lvl5pPr marL="0" indent="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95179" y="6414761"/>
            <a:ext cx="258622" cy="248303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siumed.edu/~dking2/index.htm" TargetMode="External"/><Relationship Id="rId3" Type="http://schemas.openxmlformats.org/officeDocument/2006/relationships/hyperlink" Target="http://faculty.pasadena.edu/dkwon/lectures.htm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m.youtube.com/watch?v=VJrLHePNDQ4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813816">
              <a:defRPr sz="5300">
                <a:solidFill>
                  <a:srgbClr val="C55A11"/>
                </a:solidFill>
              </a:defRPr>
            </a:pPr>
            <a:r>
              <a:t>Week 3</a:t>
            </a:r>
            <a:br/>
            <a:r>
              <a:t>Peripheral Circulatory System</a:t>
            </a:r>
          </a:p>
        </p:txBody>
      </p:sp>
      <p:sp>
        <p:nvSpPr>
          <p:cNvPr id="113" name="Shape 113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C55A11"/>
                </a:solidFill>
              </a:defRPr>
            </a:lvl1pPr>
          </a:lstStyle>
          <a:p>
            <a:pPr/>
            <a:r>
              <a:t>Blood Pressure, Cardiac Output, and the Dive Response</a:t>
            </a:r>
          </a:p>
        </p:txBody>
      </p:sp>
      <p:sp>
        <p:nvSpPr>
          <p:cNvPr id="114" name="Shape 114"/>
          <p:cNvSpPr txBox="1"/>
          <p:nvPr/>
        </p:nvSpPr>
        <p:spPr>
          <a:xfrm>
            <a:off x="2535706" y="5229289"/>
            <a:ext cx="7181547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ctr">
              <a:defRPr b="1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ZOOL 430L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Dive Response: Definition</a:t>
            </a:r>
          </a:p>
        </p:txBody>
      </p:sp>
      <p:sp>
        <p:nvSpPr>
          <p:cNvPr id="153" name="Shape 155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Reflective response in reaction to diving underwater</a:t>
            </a:r>
          </a:p>
          <a:p>
            <a:pPr/>
            <a:r>
              <a:t>Preserve heat and oxygen at vital organs: the heart, the brain</a:t>
            </a:r>
          </a:p>
          <a:p>
            <a:pPr/>
            <a:r>
              <a:t>Include:</a:t>
            </a:r>
          </a:p>
          <a:p>
            <a:pPr marL="0" indent="0">
              <a:buSzTx/>
              <a:buNone/>
            </a:pPr>
            <a:r>
              <a:t> - Bradycardia</a:t>
            </a:r>
          </a:p>
          <a:p>
            <a:pPr marL="0" indent="0">
              <a:buSzTx/>
              <a:buNone/>
            </a:pPr>
            <a:r>
              <a:t> - Drop in cardiac output</a:t>
            </a:r>
          </a:p>
          <a:p>
            <a:pPr marL="0" indent="0">
              <a:buSzTx/>
              <a:buNone/>
            </a:pPr>
            <a:r>
              <a:t> - Peripheral vasoconstriction: less blood flow to the limbs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500">
        <p:fade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5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5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5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53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Dive Response: Experiment</a:t>
            </a:r>
          </a:p>
        </p:txBody>
      </p:sp>
      <p:sp>
        <p:nvSpPr>
          <p:cNvPr id="156" name="Shape 158"/>
          <p:cNvSpPr txBox="1"/>
          <p:nvPr>
            <p:ph type="body" sz="half" idx="1"/>
          </p:nvPr>
        </p:nvSpPr>
        <p:spPr>
          <a:xfrm>
            <a:off x="838200" y="1825625"/>
            <a:ext cx="5257800" cy="4351338"/>
          </a:xfrm>
          <a:prstGeom prst="rect">
            <a:avLst/>
          </a:prstGeom>
        </p:spPr>
        <p:txBody>
          <a:bodyPr/>
          <a:lstStyle/>
          <a:p>
            <a:pPr/>
            <a:r>
              <a:t>Using Respiratory Belt Transducer (a force transducer) to measure leg volume</a:t>
            </a:r>
          </a:p>
          <a:p>
            <a:pPr marL="0" indent="0">
              <a:buSzTx/>
              <a:buNone/>
            </a:pPr>
            <a:r>
              <a:t> - Why?</a:t>
            </a:r>
          </a:p>
          <a:p>
            <a:pPr/>
            <a:r>
              <a:t>Stop the peripheral blood flow by pressure cuff</a:t>
            </a:r>
          </a:p>
          <a:p>
            <a:pPr/>
            <a:r>
              <a:t>Holding Breath in ice water</a:t>
            </a:r>
          </a:p>
          <a:p>
            <a:pPr marL="0" indent="0">
              <a:buSzTx/>
              <a:buNone/>
            </a:pPr>
            <a:r>
              <a:t> - How does the Leg volume change?</a:t>
            </a:r>
          </a:p>
        </p:txBody>
      </p:sp>
      <p:pic>
        <p:nvPicPr>
          <p:cNvPr id="157" name="image10.png" descr="image1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24600" y="1336534"/>
            <a:ext cx="2535898" cy="35814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6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Work Cited</a:t>
            </a:r>
          </a:p>
        </p:txBody>
      </p:sp>
      <p:sp>
        <p:nvSpPr>
          <p:cNvPr id="160" name="Shape 162"/>
          <p:cNvSpPr txBox="1"/>
          <p:nvPr>
            <p:ph type="body" idx="1"/>
          </p:nvPr>
        </p:nvSpPr>
        <p:spPr>
          <a:xfrm>
            <a:off x="838200" y="1690688"/>
            <a:ext cx="10515600" cy="4351338"/>
          </a:xfrm>
          <a:prstGeom prst="rect">
            <a:avLst/>
          </a:prstGeom>
        </p:spPr>
        <p:txBody>
          <a:bodyPr/>
          <a:lstStyle/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Marieb EN. &amp; Hoehn KN., </a:t>
            </a:r>
            <a:r>
              <a:rPr i="1"/>
              <a:t>Human Anatomy &amp; Physiology</a:t>
            </a:r>
            <a:r>
              <a:t>, 7</a:t>
            </a:r>
            <a:r>
              <a:rPr baseline="29979"/>
              <a:t>th</a:t>
            </a:r>
            <a:r>
              <a:t> Ed (2009)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---, 8</a:t>
            </a:r>
            <a:r>
              <a:rPr baseline="29979"/>
              <a:t>th</a:t>
            </a:r>
            <a:r>
              <a:t> Ed (2011)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South Illinois University School of Medicine, </a:t>
            </a:r>
            <a:r>
              <a:rPr i="1"/>
              <a:t>Histology</a:t>
            </a:r>
            <a:r>
              <a:t>.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http://www.siumed.edu/~dking2/index.htm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Sravastav S., Sharma R. &amp; Kapoor, R. “A Pilot Study of Evaluation of Digital Systems as an Adjunct to Sphygmomanometry for Undergraduate Teaching.” </a:t>
            </a:r>
            <a:r>
              <a:rPr i="1"/>
              <a:t>Cureus Open Access </a:t>
            </a:r>
            <a:r>
              <a:t>(2016).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Won, Dean. </a:t>
            </a:r>
            <a:r>
              <a:rPr i="1"/>
              <a:t>Online Human Physiology Lecture, Pasadena City College </a:t>
            </a:r>
            <a:r>
              <a:t>(2004)</a:t>
            </a:r>
            <a:r>
              <a:rPr i="1"/>
              <a:t>. </a:t>
            </a:r>
            <a:r>
              <a:rPr i="1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http://faculty.pasadena.edu/dkwon/lectures.htm</a:t>
            </a:r>
            <a:endParaRPr i="1"/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Butler M. “Lab #3: Blood Pressure and Peripheral Circulation.” </a:t>
            </a:r>
            <a:r>
              <a:rPr i="1"/>
              <a:t>Animal Physiology Laboratory, ZOOL 430L </a:t>
            </a:r>
            <a:r>
              <a:t>(2023).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sz="2475"/>
            </a:pPr>
            <a:r>
              <a:t>Withers PC., </a:t>
            </a:r>
            <a:r>
              <a:rPr i="1"/>
              <a:t>Comparative Animal Physiology</a:t>
            </a:r>
            <a:r>
              <a:t> (1992).</a:t>
            </a:r>
          </a:p>
          <a:p>
            <a:pPr marL="905255" indent="-1357883" defTabSz="905255">
              <a:lnSpc>
                <a:spcPct val="81000"/>
              </a:lnSpc>
              <a:spcBef>
                <a:spcPts val="0"/>
              </a:spcBef>
              <a:buSzTx/>
              <a:buNone/>
              <a:defRPr i="1" sz="2475"/>
            </a:pP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Circulatory System</a:t>
            </a:r>
          </a:p>
        </p:txBody>
      </p:sp>
      <p:pic>
        <p:nvPicPr>
          <p:cNvPr id="117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956905" y="385505"/>
            <a:ext cx="5396895" cy="5656523"/>
          </a:xfrm>
          <a:prstGeom prst="rect">
            <a:avLst/>
          </a:prstGeom>
          <a:ln w="12700">
            <a:miter lim="400000"/>
          </a:ln>
        </p:spPr>
      </p:pic>
      <p:sp>
        <p:nvSpPr>
          <p:cNvPr id="118" name="Shape 118"/>
          <p:cNvSpPr txBox="1"/>
          <p:nvPr/>
        </p:nvSpPr>
        <p:spPr>
          <a:xfrm>
            <a:off x="856064" y="1690689"/>
            <a:ext cx="5504266" cy="25331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Central Circulatory:</a:t>
            </a:r>
          </a:p>
          <a:p>
            <a:pPr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 </a:t>
            </a:r>
            <a:r>
              <a:rPr b="0"/>
              <a:t>- Heart</a:t>
            </a:r>
          </a:p>
          <a:p>
            <a:pPr marL="285750" indent="-285750">
              <a:buSzPct val="100000"/>
              <a:buFont typeface="Arial"/>
              <a:buChar char="•"/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Peripheral Circulatory:</a:t>
            </a:r>
          </a:p>
          <a:p>
            <a:pPr>
              <a:defRPr b="1" sz="2600">
                <a:latin typeface="+mj-lt"/>
                <a:ea typeface="+mj-ea"/>
                <a:cs typeface="+mj-cs"/>
                <a:sym typeface="Calibri"/>
              </a:defRPr>
            </a:pPr>
            <a:r>
              <a:t> </a:t>
            </a:r>
            <a:r>
              <a:rPr b="0"/>
              <a:t>- Artery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t> - Vein</a:t>
            </a:r>
          </a:p>
          <a:p>
            <a:pPr>
              <a:defRPr sz="2600">
                <a:latin typeface="+mj-lt"/>
                <a:ea typeface="+mj-ea"/>
                <a:cs typeface="+mj-cs"/>
                <a:sym typeface="Calibri"/>
              </a:defRPr>
            </a:pPr>
            <a:r>
              <a:t> - Capillary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1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Circulatory System - cont</a:t>
            </a:r>
          </a:p>
        </p:txBody>
      </p:sp>
      <p:sp>
        <p:nvSpPr>
          <p:cNvPr id="121" name="Shape 125"/>
          <p:cNvSpPr txBox="1"/>
          <p:nvPr>
            <p:ph type="body" sz="quarter" idx="1"/>
          </p:nvPr>
        </p:nvSpPr>
        <p:spPr>
          <a:xfrm>
            <a:off x="916689" y="4224463"/>
            <a:ext cx="5448337" cy="1623864"/>
          </a:xfrm>
          <a:prstGeom prst="rect">
            <a:avLst/>
          </a:prstGeom>
        </p:spPr>
        <p:txBody>
          <a:bodyPr/>
          <a:lstStyle/>
          <a:p>
            <a:pPr marL="201168" indent="-201168" defTabSz="804672">
              <a:spcBef>
                <a:spcPts val="800"/>
              </a:spcBef>
              <a:defRPr sz="2464"/>
            </a:pPr>
            <a:r>
              <a:t>Cardiac Output:</a:t>
            </a:r>
          </a:p>
          <a:p>
            <a:pPr marL="0" indent="0" defTabSz="804672">
              <a:spcBef>
                <a:spcPts val="800"/>
              </a:spcBef>
              <a:buSzTx/>
              <a:buNone/>
              <a:defRPr sz="2464"/>
            </a:pPr>
            <a:r>
              <a:t> Volume of blood pumped by the heart per unit of time</a:t>
            </a:r>
          </a:p>
          <a:p>
            <a:pPr marL="0" indent="0" algn="ctr" defTabSz="804672">
              <a:spcBef>
                <a:spcPts val="800"/>
              </a:spcBef>
              <a:buSzTx/>
              <a:buNone/>
              <a:defRPr b="1" sz="2464"/>
            </a:pPr>
            <a:r>
              <a:t>CO = heart rate x stroke volume</a:t>
            </a:r>
          </a:p>
        </p:txBody>
      </p:sp>
      <p:pic>
        <p:nvPicPr>
          <p:cNvPr id="122" name="image3.png" descr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44403" y="104902"/>
            <a:ext cx="4233335" cy="4187978"/>
          </a:xfrm>
          <a:prstGeom prst="rect">
            <a:avLst/>
          </a:prstGeom>
          <a:ln w="12700">
            <a:miter lim="400000"/>
          </a:ln>
        </p:spPr>
      </p:pic>
      <p:sp>
        <p:nvSpPr>
          <p:cNvPr id="123" name="Shape 127"/>
          <p:cNvSpPr txBox="1"/>
          <p:nvPr/>
        </p:nvSpPr>
        <p:spPr>
          <a:xfrm>
            <a:off x="838199" y="1544712"/>
            <a:ext cx="6706204" cy="13083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800">
                <a:latin typeface="+mj-lt"/>
                <a:ea typeface="+mj-ea"/>
                <a:cs typeface="+mj-cs"/>
                <a:sym typeface="Calibri"/>
              </a:defRPr>
            </a:pPr>
            <a:r>
              <a:t>Blood Pressure:</a:t>
            </a:r>
          </a:p>
          <a:p>
            <a:pPr>
              <a:defRPr sz="2800">
                <a:latin typeface="+mj-lt"/>
                <a:ea typeface="+mj-ea"/>
                <a:cs typeface="+mj-cs"/>
                <a:sym typeface="Calibri"/>
              </a:defRPr>
            </a:pPr>
            <a:r>
              <a:t> Pressure exert onto the vascular wall by blood flow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entr" nodeType="after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2" grpId="1"/>
      <p:bldP build="p" bldLvl="5" animBg="1" rev="0" advAuto="0" spid="121" grpId="2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9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Cardiac Cycle: Systolic and Diastolic Pressure</a:t>
            </a:r>
          </a:p>
        </p:txBody>
      </p:sp>
      <p:pic>
        <p:nvPicPr>
          <p:cNvPr id="126" name="image4.png" descr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200" y="1690688"/>
            <a:ext cx="4467451" cy="3311498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image5.png" descr="image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05650" y="1395715"/>
            <a:ext cx="6753302" cy="51736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6" grpId="1"/>
      <p:bldP build="whole" bldLvl="1" animBg="1" rev="0" advAuto="0" spid="127" grpId="2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3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0" name="image6.png" descr="image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500" y="996719"/>
            <a:ext cx="8604448" cy="606806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1" name="image2.png" descr="image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44188" y="509453"/>
            <a:ext cx="4564581" cy="3088700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22"/>
          <p:cNvSpPr txBox="1"/>
          <p:nvPr/>
        </p:nvSpPr>
        <p:spPr>
          <a:xfrm>
            <a:off x="7409428" y="3742049"/>
            <a:ext cx="4634101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(Southern Illinois University School of Medicine)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6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Part 1: Measuring Blood Pressure</a:t>
            </a:r>
          </a:p>
        </p:txBody>
      </p:sp>
      <p:pic>
        <p:nvPicPr>
          <p:cNvPr id="135" name="image7.png" descr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8841" y="1325084"/>
            <a:ext cx="8234317" cy="516358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8"/>
          <p:cNvSpPr txBox="1"/>
          <p:nvPr/>
        </p:nvSpPr>
        <p:spPr>
          <a:xfrm>
            <a:off x="8050589" y="6488668"/>
            <a:ext cx="3303212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(Won, 2004)</a:t>
            </a:r>
          </a:p>
        </p:txBody>
      </p:sp>
      <p:sp>
        <p:nvSpPr>
          <p:cNvPr id="137" name="Shape 139"/>
          <p:cNvSpPr txBox="1"/>
          <p:nvPr/>
        </p:nvSpPr>
        <p:spPr>
          <a:xfrm>
            <a:off x="1822144" y="6119337"/>
            <a:ext cx="3318331" cy="333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solidFill>
                  <a:srgbClr val="2F5597"/>
                </a:solidFill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“Sphyngomanometer”</a:t>
            </a:r>
          </a:p>
        </p:txBody>
      </p:sp>
      <p:sp>
        <p:nvSpPr>
          <p:cNvPr id="138" name="Shape 140"/>
          <p:cNvSpPr/>
          <p:nvPr/>
        </p:nvSpPr>
        <p:spPr>
          <a:xfrm flipV="1">
            <a:off x="3174999" y="3613451"/>
            <a:ext cx="306312" cy="2505887"/>
          </a:xfrm>
          <a:prstGeom prst="line">
            <a:avLst/>
          </a:prstGeom>
          <a:ln w="6350">
            <a:solidFill>
              <a:schemeClr val="accent1"/>
            </a:solidFill>
            <a:miter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8" grpId="2"/>
      <p:bldP build="whole" bldLvl="1" animBg="1" rev="0" advAuto="0" spid="13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2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Korotkoff Sound</a:t>
            </a:r>
          </a:p>
        </p:txBody>
      </p:sp>
      <p:sp>
        <p:nvSpPr>
          <p:cNvPr id="141" name="Shape 143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>
              <a:buSzTx/>
              <a:buNone/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pPr>
            <a:r>
              <a:rPr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https://m.youtube.com/watch?v=VJrLHePNDQ4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Blood Pressure Using PowerLab</a:t>
            </a:r>
          </a:p>
        </p:txBody>
      </p:sp>
      <p:pic>
        <p:nvPicPr>
          <p:cNvPr id="144" name="image8.png" descr="image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9402" y="1538362"/>
            <a:ext cx="9273196" cy="435134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147"/>
          <p:cNvSpPr txBox="1"/>
          <p:nvPr/>
        </p:nvSpPr>
        <p:spPr>
          <a:xfrm>
            <a:off x="1459403" y="5889701"/>
            <a:ext cx="7257144" cy="6449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>
              <a:defRPr b="1" sz="2000">
                <a:solidFill>
                  <a:srgbClr val="C00000"/>
                </a:solidFill>
                <a:latin typeface="+mj-lt"/>
                <a:ea typeface="+mj-ea"/>
                <a:cs typeface="+mj-cs"/>
                <a:sym typeface="Calibri"/>
              </a:defRPr>
            </a:pPr>
            <a:r>
              <a:t>Caution: Pressure Cuff stops the blood flow.</a:t>
            </a:r>
          </a:p>
          <a:p>
            <a:pPr>
              <a:defRPr b="1" sz="2000">
                <a:solidFill>
                  <a:srgbClr val="C00000"/>
                </a:solidFill>
                <a:latin typeface="+mj-lt"/>
                <a:ea typeface="+mj-ea"/>
                <a:cs typeface="+mj-cs"/>
                <a:sym typeface="Calibri"/>
              </a:defRPr>
            </a:pPr>
            <a:r>
              <a:t>Follow the safety tips on the manual!</a:t>
            </a:r>
          </a:p>
        </p:txBody>
      </p:sp>
      <p:sp>
        <p:nvSpPr>
          <p:cNvPr id="146" name="Shape 148"/>
          <p:cNvSpPr txBox="1"/>
          <p:nvPr/>
        </p:nvSpPr>
        <p:spPr>
          <a:xfrm>
            <a:off x="8844643" y="5832284"/>
            <a:ext cx="3069168" cy="7607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24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Also, don’t forget to calibrate the devise</a:t>
            </a:r>
          </a:p>
        </p:txBody>
      </p:sp>
      <p:sp>
        <p:nvSpPr>
          <p:cNvPr id="147" name="Shape 149"/>
          <p:cNvSpPr txBox="1"/>
          <p:nvPr/>
        </p:nvSpPr>
        <p:spPr>
          <a:xfrm>
            <a:off x="7967736" y="1345594"/>
            <a:ext cx="4007267" cy="3330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(Srivastav et al. 2016)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5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55A11"/>
                </a:solidFill>
              </a:defRPr>
            </a:lvl1pPr>
          </a:lstStyle>
          <a:p>
            <a:pPr/>
            <a:r>
              <a:t>Part 2: The Dive Response</a:t>
            </a:r>
          </a:p>
        </p:txBody>
      </p:sp>
      <p:pic>
        <p:nvPicPr>
          <p:cNvPr id="150" name="image9.png" descr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54731" y="1825625"/>
            <a:ext cx="7482538" cy="4351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テーマ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テーマ">
  <a:themeElements>
    <a:clrScheme name="Office テーマ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テーマ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